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31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64" autoAdjust="0"/>
    <p:restoredTop sz="94354" autoAdjust="0"/>
  </p:normalViewPr>
  <p:slideViewPr>
    <p:cSldViewPr snapToGrid="0">
      <p:cViewPr varScale="1">
        <p:scale>
          <a:sx n="74" d="100"/>
          <a:sy n="74" d="100"/>
        </p:scale>
        <p:origin x="6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535C8-A301-4B7D-8029-6F0CD8855F66}" type="datetimeFigureOut">
              <a:rPr lang="es-419" smtClean="0"/>
              <a:t>10/7/2021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67185-F0BC-4411-95B1-79B3FBAB91C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689846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535C8-A301-4B7D-8029-6F0CD8855F66}" type="datetimeFigureOut">
              <a:rPr lang="es-419" smtClean="0"/>
              <a:t>10/7/2021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67185-F0BC-4411-95B1-79B3FBAB91C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010478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535C8-A301-4B7D-8029-6F0CD8855F66}" type="datetimeFigureOut">
              <a:rPr lang="es-419" smtClean="0"/>
              <a:t>10/7/2021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67185-F0BC-4411-95B1-79B3FBAB91C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4849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535C8-A301-4B7D-8029-6F0CD8855F66}" type="datetimeFigureOut">
              <a:rPr lang="es-419" smtClean="0"/>
              <a:t>10/7/2021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67185-F0BC-4411-95B1-79B3FBAB91C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71259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535C8-A301-4B7D-8029-6F0CD8855F66}" type="datetimeFigureOut">
              <a:rPr lang="es-419" smtClean="0"/>
              <a:t>10/7/2021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67185-F0BC-4411-95B1-79B3FBAB91C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180009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535C8-A301-4B7D-8029-6F0CD8855F66}" type="datetimeFigureOut">
              <a:rPr lang="es-419" smtClean="0"/>
              <a:t>10/7/2021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67185-F0BC-4411-95B1-79B3FBAB91C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600366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535C8-A301-4B7D-8029-6F0CD8855F66}" type="datetimeFigureOut">
              <a:rPr lang="es-419" smtClean="0"/>
              <a:t>10/7/2021</a:t>
            </a:fld>
            <a:endParaRPr lang="es-419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67185-F0BC-4411-95B1-79B3FBAB91C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261761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535C8-A301-4B7D-8029-6F0CD8855F66}" type="datetimeFigureOut">
              <a:rPr lang="es-419" smtClean="0"/>
              <a:t>10/7/2021</a:t>
            </a:fld>
            <a:endParaRPr lang="es-419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67185-F0BC-4411-95B1-79B3FBAB91C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64077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535C8-A301-4B7D-8029-6F0CD8855F66}" type="datetimeFigureOut">
              <a:rPr lang="es-419" smtClean="0"/>
              <a:t>10/7/2021</a:t>
            </a:fld>
            <a:endParaRPr lang="es-419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67185-F0BC-4411-95B1-79B3FBAB91C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474913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535C8-A301-4B7D-8029-6F0CD8855F66}" type="datetimeFigureOut">
              <a:rPr lang="es-419" smtClean="0"/>
              <a:t>10/7/2021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67185-F0BC-4411-95B1-79B3FBAB91C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57075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535C8-A301-4B7D-8029-6F0CD8855F66}" type="datetimeFigureOut">
              <a:rPr lang="es-419" smtClean="0"/>
              <a:t>10/7/2021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67185-F0BC-4411-95B1-79B3FBAB91C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9608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535C8-A301-4B7D-8029-6F0CD8855F66}" type="datetimeFigureOut">
              <a:rPr lang="es-419" smtClean="0"/>
              <a:t>10/7/2021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67185-F0BC-4411-95B1-79B3FBAB91C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782473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31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547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457" y="5266570"/>
            <a:ext cx="1592937" cy="159143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0" y="0"/>
            <a:ext cx="12192000" cy="1162594"/>
          </a:xfrm>
          <a:prstGeom prst="rect">
            <a:avLst/>
          </a:prstGeom>
          <a:solidFill>
            <a:srgbClr val="22314E"/>
          </a:solidFill>
          <a:ln>
            <a:solidFill>
              <a:srgbClr val="2231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9" name="Marcador de contenido 4">
            <a:extLst>
              <a:ext uri="{FF2B5EF4-FFF2-40B4-BE49-F238E27FC236}">
                <a16:creationId xmlns:a16="http://schemas.microsoft.com/office/drawing/2014/main" id="{92EE93AB-B83F-4F41-8DF4-307094D98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263" y="1495886"/>
            <a:ext cx="5693737" cy="4745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419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Identificación del Cargo:</a:t>
            </a:r>
          </a:p>
          <a:p>
            <a:pPr marL="0" indent="0">
              <a:buNone/>
            </a:pPr>
            <a:endParaRPr lang="es-419" sz="2000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¿Cuál es el nombre de tu cargo?                      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¿De qué cargo u organismo dependes?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¿Tienes cargos que dependen de ti? ¿cuáles son aquellos cargos?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¿A qué dirección o área pertenece tu cargo? </a:t>
            </a:r>
          </a:p>
          <a:p>
            <a:pPr marL="0" indent="0">
              <a:buNone/>
            </a:pPr>
            <a:endParaRPr lang="es-419" sz="2000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s-419" sz="2000" dirty="0">
              <a:solidFill>
                <a:srgbClr val="22314E"/>
              </a:solidFill>
              <a:latin typeface="Gill Sans MT" panose="020B0502020104020203" pitchFamily="34" charset="0"/>
            </a:endParaRP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60F13342-C7AC-9A48-85E4-A54CD27F0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68546"/>
            <a:ext cx="10793819" cy="824231"/>
          </a:xfrm>
        </p:spPr>
        <p:txBody>
          <a:bodyPr>
            <a:normAutofit fontScale="90000"/>
          </a:bodyPr>
          <a:lstStyle/>
          <a:p>
            <a:pPr algn="ctr"/>
            <a:r>
              <a:rPr lang="es-419" sz="6000" dirty="0">
                <a:solidFill>
                  <a:schemeClr val="bg1"/>
                </a:solidFill>
                <a:latin typeface="Gill Sans MT" panose="020B0502020104020203" pitchFamily="34" charset="0"/>
              </a:rPr>
              <a:t>Perfiles y Cargos</a:t>
            </a:r>
          </a:p>
        </p:txBody>
      </p:sp>
      <p:pic>
        <p:nvPicPr>
          <p:cNvPr id="1026" name="Picture 2" descr="Perfil de cargo eficaz: Tips y herramientas para construirlo">
            <a:extLst>
              <a:ext uri="{FF2B5EF4-FFF2-40B4-BE49-F238E27FC236}">
                <a16:creationId xmlns:a16="http://schemas.microsoft.com/office/drawing/2014/main" id="{78C3CEEE-4C6D-45D7-B8C1-5A14411E9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046" y="2026192"/>
            <a:ext cx="4823691" cy="280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4887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457" y="5266570"/>
            <a:ext cx="1592937" cy="159143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0" y="0"/>
            <a:ext cx="12192000" cy="1162594"/>
          </a:xfrm>
          <a:prstGeom prst="rect">
            <a:avLst/>
          </a:prstGeom>
          <a:solidFill>
            <a:srgbClr val="22314E"/>
          </a:solidFill>
          <a:ln>
            <a:solidFill>
              <a:srgbClr val="2231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9" name="Marcador de contenido 4">
            <a:extLst>
              <a:ext uri="{FF2B5EF4-FFF2-40B4-BE49-F238E27FC236}">
                <a16:creationId xmlns:a16="http://schemas.microsoft.com/office/drawing/2014/main" id="{92EE93AB-B83F-4F41-8DF4-307094D98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263" y="1495886"/>
            <a:ext cx="5693737" cy="4745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419" sz="2000" b="1" dirty="0">
                <a:solidFill>
                  <a:srgbClr val="22314E"/>
                </a:solidFill>
                <a:latin typeface="Gill Sans MT" panose="020B0502020104020203" pitchFamily="34" charset="0"/>
              </a:rPr>
              <a:t>Objetivo del Cargo:</a:t>
            </a:r>
          </a:p>
          <a:p>
            <a:pPr marL="0" indent="0">
              <a:buNone/>
            </a:pPr>
            <a:endParaRPr lang="es-419" sz="2000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¿Cuál es el objetivo principal de tu cargo?</a:t>
            </a:r>
          </a:p>
          <a:p>
            <a:pPr marL="0" indent="0" algn="just">
              <a:buNone/>
            </a:pPr>
            <a:endParaRPr lang="es-ES" sz="2000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0" indent="0" algn="just">
              <a:buNone/>
            </a:pPr>
            <a:r>
              <a:rPr lang="es-ES" sz="2000" b="1" dirty="0">
                <a:solidFill>
                  <a:srgbClr val="22314E"/>
                </a:solidFill>
                <a:latin typeface="Gill Sans MT" panose="020B0502020104020203" pitchFamily="34" charset="0"/>
              </a:rPr>
              <a:t>Descripción del Cargo:</a:t>
            </a:r>
            <a:endParaRPr lang="es-419" sz="2000" b="1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s-419" sz="2000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¿Cuál o cuales son las funciones principal?</a:t>
            </a:r>
            <a:endParaRPr lang="es-419" sz="2000" dirty="0">
              <a:solidFill>
                <a:srgbClr val="22314E"/>
              </a:solidFill>
              <a:latin typeface="Gill Sans MT" panose="020B0502020104020203" pitchFamily="34" charset="0"/>
            </a:endParaRP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60F13342-C7AC-9A48-85E4-A54CD27F0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68546"/>
            <a:ext cx="10793819" cy="824231"/>
          </a:xfrm>
        </p:spPr>
        <p:txBody>
          <a:bodyPr>
            <a:normAutofit fontScale="90000"/>
          </a:bodyPr>
          <a:lstStyle/>
          <a:p>
            <a:pPr algn="ctr"/>
            <a:r>
              <a:rPr lang="es-419" sz="6000" dirty="0">
                <a:solidFill>
                  <a:schemeClr val="bg1"/>
                </a:solidFill>
                <a:latin typeface="Gill Sans MT" panose="020B0502020104020203" pitchFamily="34" charset="0"/>
              </a:rPr>
              <a:t>Perfiles y Cargos</a:t>
            </a:r>
          </a:p>
        </p:txBody>
      </p:sp>
      <p:pic>
        <p:nvPicPr>
          <p:cNvPr id="1026" name="Picture 2" descr="Perfil de cargo eficaz: Tips y herramientas para construirlo">
            <a:extLst>
              <a:ext uri="{FF2B5EF4-FFF2-40B4-BE49-F238E27FC236}">
                <a16:creationId xmlns:a16="http://schemas.microsoft.com/office/drawing/2014/main" id="{78C3CEEE-4C6D-45D7-B8C1-5A14411E9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046" y="2026192"/>
            <a:ext cx="4823691" cy="280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715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457" y="5266570"/>
            <a:ext cx="1592937" cy="159143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0" y="0"/>
            <a:ext cx="12192000" cy="1162594"/>
          </a:xfrm>
          <a:prstGeom prst="rect">
            <a:avLst/>
          </a:prstGeom>
          <a:solidFill>
            <a:srgbClr val="22314E"/>
          </a:solidFill>
          <a:ln>
            <a:solidFill>
              <a:srgbClr val="2231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9" name="Marcador de contenido 4">
            <a:extLst>
              <a:ext uri="{FF2B5EF4-FFF2-40B4-BE49-F238E27FC236}">
                <a16:creationId xmlns:a16="http://schemas.microsoft.com/office/drawing/2014/main" id="{92EE93AB-B83F-4F41-8DF4-307094D98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263" y="1495886"/>
            <a:ext cx="5693737" cy="4745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419" sz="2000" b="1" dirty="0">
                <a:solidFill>
                  <a:srgbClr val="22314E"/>
                </a:solidFill>
                <a:latin typeface="Gill Sans MT" panose="020B0502020104020203" pitchFamily="34" charset="0"/>
              </a:rPr>
              <a:t>Coordinación:</a:t>
            </a:r>
          </a:p>
          <a:p>
            <a:pPr marL="0" indent="0">
              <a:buNone/>
            </a:pPr>
            <a:endParaRPr lang="es-419" sz="2000" b="1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¿Cuáles son las áreas o direcciones con quienes coordino?</a:t>
            </a:r>
            <a:endParaRPr lang="es-419" sz="2000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s-419" sz="2000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s-419" sz="2000" b="1" dirty="0">
                <a:solidFill>
                  <a:srgbClr val="22314E"/>
                </a:solidFill>
                <a:latin typeface="Gill Sans MT" panose="020B0502020104020203" pitchFamily="34" charset="0"/>
              </a:rPr>
              <a:t>Ausencias:</a:t>
            </a:r>
          </a:p>
          <a:p>
            <a:pPr marL="0" indent="0">
              <a:buNone/>
            </a:pPr>
            <a:endParaRPr lang="es-419" sz="2000" b="1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¿A quién reemplaza Ud. en caso de alguna ausencia?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¿Por quién es reemplazado usted cuando no asiste?</a:t>
            </a:r>
            <a:endParaRPr lang="es-419" sz="2000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s-419" sz="2000" b="1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s-419" sz="2000" b="1" dirty="0">
              <a:solidFill>
                <a:srgbClr val="22314E"/>
              </a:solidFill>
              <a:latin typeface="Gill Sans MT" panose="020B0502020104020203" pitchFamily="34" charset="0"/>
            </a:endParaRP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60F13342-C7AC-9A48-85E4-A54CD27F0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68546"/>
            <a:ext cx="10793819" cy="824231"/>
          </a:xfrm>
        </p:spPr>
        <p:txBody>
          <a:bodyPr>
            <a:normAutofit fontScale="90000"/>
          </a:bodyPr>
          <a:lstStyle/>
          <a:p>
            <a:pPr algn="ctr"/>
            <a:r>
              <a:rPr lang="es-419" sz="6000" dirty="0">
                <a:solidFill>
                  <a:schemeClr val="bg1"/>
                </a:solidFill>
                <a:latin typeface="Gill Sans MT" panose="020B0502020104020203" pitchFamily="34" charset="0"/>
              </a:rPr>
              <a:t>Perfiles y Cargos</a:t>
            </a:r>
          </a:p>
        </p:txBody>
      </p:sp>
      <p:pic>
        <p:nvPicPr>
          <p:cNvPr id="1026" name="Picture 2" descr="Perfil de cargo eficaz: Tips y herramientas para construirlo">
            <a:extLst>
              <a:ext uri="{FF2B5EF4-FFF2-40B4-BE49-F238E27FC236}">
                <a16:creationId xmlns:a16="http://schemas.microsoft.com/office/drawing/2014/main" id="{78C3CEEE-4C6D-45D7-B8C1-5A14411E9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046" y="2026192"/>
            <a:ext cx="4823691" cy="280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4786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457" y="5266570"/>
            <a:ext cx="1592937" cy="159143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0" y="0"/>
            <a:ext cx="12192000" cy="1162594"/>
          </a:xfrm>
          <a:prstGeom prst="rect">
            <a:avLst/>
          </a:prstGeom>
          <a:solidFill>
            <a:srgbClr val="22314E"/>
          </a:solidFill>
          <a:ln>
            <a:solidFill>
              <a:srgbClr val="2231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9" name="Marcador de contenido 4">
            <a:extLst>
              <a:ext uri="{FF2B5EF4-FFF2-40B4-BE49-F238E27FC236}">
                <a16:creationId xmlns:a16="http://schemas.microsoft.com/office/drawing/2014/main" id="{92EE93AB-B83F-4F41-8DF4-307094D98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263" y="1495886"/>
            <a:ext cx="5693737" cy="4745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419" sz="2000" b="1" dirty="0">
                <a:solidFill>
                  <a:srgbClr val="22314E"/>
                </a:solidFill>
                <a:latin typeface="Gill Sans MT" panose="020B0502020104020203" pitchFamily="34" charset="0"/>
              </a:rPr>
              <a:t>Coordinación:</a:t>
            </a:r>
          </a:p>
          <a:p>
            <a:pPr marL="0" indent="0">
              <a:buNone/>
            </a:pPr>
            <a:endParaRPr lang="es-419" sz="2000" b="1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¿Cuáles son las áreas o direcciones con quienes coordino?</a:t>
            </a:r>
            <a:endParaRPr lang="es-419" sz="2000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s-419" sz="2000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s-419" sz="2000" b="1" dirty="0">
                <a:solidFill>
                  <a:srgbClr val="22314E"/>
                </a:solidFill>
                <a:latin typeface="Gill Sans MT" panose="020B0502020104020203" pitchFamily="34" charset="0"/>
              </a:rPr>
              <a:t>Ausencias:</a:t>
            </a:r>
          </a:p>
          <a:p>
            <a:pPr marL="0" indent="0">
              <a:buNone/>
            </a:pPr>
            <a:endParaRPr lang="es-419" sz="2000" b="1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¿A quién reemplaza Ud. en caso de alguna ausencia?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¿Por quién es reemplazado usted cuando no asiste?</a:t>
            </a:r>
            <a:endParaRPr lang="es-419" sz="2000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s-419" sz="2000" b="1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s-419" sz="2000" b="1" dirty="0">
              <a:solidFill>
                <a:srgbClr val="22314E"/>
              </a:solidFill>
              <a:latin typeface="Gill Sans MT" panose="020B0502020104020203" pitchFamily="34" charset="0"/>
            </a:endParaRP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60F13342-C7AC-9A48-85E4-A54CD27F0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68546"/>
            <a:ext cx="10793819" cy="824231"/>
          </a:xfrm>
        </p:spPr>
        <p:txBody>
          <a:bodyPr>
            <a:normAutofit fontScale="90000"/>
          </a:bodyPr>
          <a:lstStyle/>
          <a:p>
            <a:pPr algn="ctr"/>
            <a:r>
              <a:rPr lang="es-419" sz="6000" dirty="0">
                <a:solidFill>
                  <a:schemeClr val="bg1"/>
                </a:solidFill>
                <a:latin typeface="Gill Sans MT" panose="020B0502020104020203" pitchFamily="34" charset="0"/>
              </a:rPr>
              <a:t>Perfiles y Cargos</a:t>
            </a:r>
          </a:p>
        </p:txBody>
      </p:sp>
      <p:pic>
        <p:nvPicPr>
          <p:cNvPr id="1026" name="Picture 2" descr="Perfil de cargo eficaz: Tips y herramientas para construirlo">
            <a:extLst>
              <a:ext uri="{FF2B5EF4-FFF2-40B4-BE49-F238E27FC236}">
                <a16:creationId xmlns:a16="http://schemas.microsoft.com/office/drawing/2014/main" id="{78C3CEEE-4C6D-45D7-B8C1-5A14411E9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046" y="2026192"/>
            <a:ext cx="4823691" cy="280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1895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457" y="5266570"/>
            <a:ext cx="1592937" cy="159143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0" y="0"/>
            <a:ext cx="12192000" cy="1162594"/>
          </a:xfrm>
          <a:prstGeom prst="rect">
            <a:avLst/>
          </a:prstGeom>
          <a:solidFill>
            <a:srgbClr val="22314E"/>
          </a:solidFill>
          <a:ln>
            <a:solidFill>
              <a:srgbClr val="2231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9" name="Marcador de contenido 4">
            <a:extLst>
              <a:ext uri="{FF2B5EF4-FFF2-40B4-BE49-F238E27FC236}">
                <a16:creationId xmlns:a16="http://schemas.microsoft.com/office/drawing/2014/main" id="{92EE93AB-B83F-4F41-8DF4-307094D98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263" y="1495886"/>
            <a:ext cx="5693737" cy="4745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419" sz="2000" b="1" dirty="0">
                <a:solidFill>
                  <a:srgbClr val="22314E"/>
                </a:solidFill>
                <a:latin typeface="Gill Sans MT" panose="020B0502020104020203" pitchFamily="34" charset="0"/>
              </a:rPr>
              <a:t>Educación:</a:t>
            </a:r>
          </a:p>
          <a:p>
            <a:pPr marL="0" indent="0">
              <a:buNone/>
            </a:pPr>
            <a:endParaRPr lang="es-419" sz="2000" b="1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¿Cuál es el estudio mínimo requerido para ejercer el cargo de manera formal y en la Asociación?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¿Cuál es el estudio deseable para desarrollar el cargo?</a:t>
            </a:r>
          </a:p>
          <a:p>
            <a:pPr marL="0" indent="0">
              <a:buNone/>
            </a:pPr>
            <a:r>
              <a:rPr lang="es-ES" sz="2000" b="1" dirty="0">
                <a:solidFill>
                  <a:srgbClr val="22314E"/>
                </a:solidFill>
                <a:latin typeface="Gill Sans MT" panose="020B0502020104020203" pitchFamily="34" charset="0"/>
              </a:rPr>
              <a:t>Capacitación: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¿Cuáles son los cursos de capacitación que se requieren para desarrollar el cargo?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¿Cuáles son los cursos de capacitación que son deseables para desarrollar el cargo?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60F13342-C7AC-9A48-85E4-A54CD27F0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68546"/>
            <a:ext cx="10793819" cy="824231"/>
          </a:xfrm>
        </p:spPr>
        <p:txBody>
          <a:bodyPr>
            <a:normAutofit fontScale="90000"/>
          </a:bodyPr>
          <a:lstStyle/>
          <a:p>
            <a:pPr algn="ctr"/>
            <a:r>
              <a:rPr lang="es-419" sz="6000" dirty="0">
                <a:solidFill>
                  <a:schemeClr val="bg1"/>
                </a:solidFill>
                <a:latin typeface="Gill Sans MT" panose="020B0502020104020203" pitchFamily="34" charset="0"/>
              </a:rPr>
              <a:t>Perfiles y Cargos</a:t>
            </a:r>
          </a:p>
        </p:txBody>
      </p:sp>
      <p:pic>
        <p:nvPicPr>
          <p:cNvPr id="1026" name="Picture 2" descr="Perfil de cargo eficaz: Tips y herramientas para construirlo">
            <a:extLst>
              <a:ext uri="{FF2B5EF4-FFF2-40B4-BE49-F238E27FC236}">
                <a16:creationId xmlns:a16="http://schemas.microsoft.com/office/drawing/2014/main" id="{78C3CEEE-4C6D-45D7-B8C1-5A14411E9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046" y="2026192"/>
            <a:ext cx="4823691" cy="280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9858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457" y="5266570"/>
            <a:ext cx="1592937" cy="159143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0" y="0"/>
            <a:ext cx="12192000" cy="1162594"/>
          </a:xfrm>
          <a:prstGeom prst="rect">
            <a:avLst/>
          </a:prstGeom>
          <a:solidFill>
            <a:srgbClr val="22314E"/>
          </a:solidFill>
          <a:ln>
            <a:solidFill>
              <a:srgbClr val="2231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9" name="Marcador de contenido 4">
            <a:extLst>
              <a:ext uri="{FF2B5EF4-FFF2-40B4-BE49-F238E27FC236}">
                <a16:creationId xmlns:a16="http://schemas.microsoft.com/office/drawing/2014/main" id="{92EE93AB-B83F-4F41-8DF4-307094D98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263" y="1495886"/>
            <a:ext cx="5693737" cy="4745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419" sz="2000" b="1" dirty="0">
                <a:solidFill>
                  <a:srgbClr val="22314E"/>
                </a:solidFill>
                <a:latin typeface="Gill Sans MT" panose="020B0502020104020203" pitchFamily="34" charset="0"/>
              </a:rPr>
              <a:t>Competencias:</a:t>
            </a:r>
          </a:p>
          <a:p>
            <a:pPr marL="0" indent="0">
              <a:buNone/>
            </a:pPr>
            <a:endParaRPr lang="es-419" sz="2000" b="1" dirty="0">
              <a:solidFill>
                <a:srgbClr val="22314E"/>
              </a:solidFill>
              <a:latin typeface="Gill Sans MT" panose="020B0502020104020203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¿Cuáles son las competencias transversales (cardinales o esenciales) para desarrollar tu cargo?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>
                <a:solidFill>
                  <a:srgbClr val="22314E"/>
                </a:solidFill>
                <a:latin typeface="Gill Sans MT" panose="020B0502020104020203" pitchFamily="34" charset="0"/>
              </a:rPr>
              <a:t>¿Cuáles son las competencias específicas (técnicas) para desarrollar tu cargo?</a:t>
            </a:r>
          </a:p>
          <a:p>
            <a:pPr marL="0" indent="0">
              <a:buNone/>
            </a:pPr>
            <a:endParaRPr lang="es-419" sz="2000" b="1" dirty="0">
              <a:solidFill>
                <a:srgbClr val="22314E"/>
              </a:solidFill>
              <a:latin typeface="Gill Sans MT" panose="020B0502020104020203" pitchFamily="34" charset="0"/>
            </a:endParaRP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60F13342-C7AC-9A48-85E4-A54CD27F0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68546"/>
            <a:ext cx="10793819" cy="824231"/>
          </a:xfrm>
        </p:spPr>
        <p:txBody>
          <a:bodyPr>
            <a:normAutofit fontScale="90000"/>
          </a:bodyPr>
          <a:lstStyle/>
          <a:p>
            <a:pPr algn="ctr"/>
            <a:r>
              <a:rPr lang="es-419" sz="6000" dirty="0">
                <a:solidFill>
                  <a:schemeClr val="bg1"/>
                </a:solidFill>
                <a:latin typeface="Gill Sans MT" panose="020B0502020104020203" pitchFamily="34" charset="0"/>
              </a:rPr>
              <a:t>Perfiles y Cargos</a:t>
            </a:r>
          </a:p>
        </p:txBody>
      </p:sp>
      <p:pic>
        <p:nvPicPr>
          <p:cNvPr id="1026" name="Picture 2" descr="Perfil de cargo eficaz: Tips y herramientas para construirlo">
            <a:extLst>
              <a:ext uri="{FF2B5EF4-FFF2-40B4-BE49-F238E27FC236}">
                <a16:creationId xmlns:a16="http://schemas.microsoft.com/office/drawing/2014/main" id="{78C3CEEE-4C6D-45D7-B8C1-5A14411E9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046" y="2026192"/>
            <a:ext cx="4823691" cy="280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94052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1823</TotalTime>
  <Words>260</Words>
  <Application>Microsoft Office PowerPoint</Application>
  <PresentationFormat>Panorámica</PresentationFormat>
  <Paragraphs>46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Gill Sans MT</vt:lpstr>
      <vt:lpstr>Tema de Office</vt:lpstr>
      <vt:lpstr>Presentación de PowerPoint</vt:lpstr>
      <vt:lpstr>Perfiles y Cargos</vt:lpstr>
      <vt:lpstr>Perfiles y Cargos</vt:lpstr>
      <vt:lpstr>Perfiles y Cargos</vt:lpstr>
      <vt:lpstr>Perfiles y Cargos</vt:lpstr>
      <vt:lpstr>Perfiles y Cargos</vt:lpstr>
      <vt:lpstr>Perfiles y Cargos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Cronología</dc:title>
  <dc:creator>Asociación de Guías y Scouts de Chile</dc:creator>
  <cp:lastModifiedBy>Patricio Criado Rivera</cp:lastModifiedBy>
  <cp:revision>44</cp:revision>
  <dcterms:created xsi:type="dcterms:W3CDTF">2021-06-03T15:58:55Z</dcterms:created>
  <dcterms:modified xsi:type="dcterms:W3CDTF">2021-07-10T15:10:47Z</dcterms:modified>
</cp:coreProperties>
</file>